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316" r:id="rId4"/>
    <p:sldId id="311" r:id="rId5"/>
    <p:sldId id="313" r:id="rId6"/>
    <p:sldId id="306" r:id="rId7"/>
    <p:sldId id="315" r:id="rId8"/>
    <p:sldId id="262" r:id="rId9"/>
    <p:sldId id="263" r:id="rId10"/>
    <p:sldId id="267" r:id="rId11"/>
    <p:sldId id="295" r:id="rId12"/>
    <p:sldId id="307" r:id="rId13"/>
    <p:sldId id="309" r:id="rId14"/>
    <p:sldId id="310" r:id="rId15"/>
    <p:sldId id="31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0A3D"/>
    <a:srgbClr val="F13F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1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9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1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4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9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8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3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9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4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2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1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0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2096662" y="1576463"/>
            <a:ext cx="6006773" cy="2585323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5400" b="1" cap="none" spc="0" smtClean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Chµo mõng </a:t>
            </a:r>
          </a:p>
          <a:p>
            <a:pPr algn="ctr"/>
            <a:r>
              <a:rPr lang="en-US" sz="5400" b="1" cap="none" spc="0" smtClean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c¸c thÇy c« gi¸o</a:t>
            </a:r>
          </a:p>
          <a:p>
            <a:pPr algn="ctr"/>
            <a:r>
              <a:rPr lang="en-US" sz="5400" b="1" smtClean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vÒ dù giê</a:t>
            </a:r>
            <a:endParaRPr lang="en-US" sz="5400" b="1" cap="none" spc="0" smtClean="0">
              <a:ln w="9525">
                <a:solidFill>
                  <a:srgbClr val="00B050"/>
                </a:solidFill>
                <a:prstDash val="solid"/>
              </a:ln>
              <a:solidFill>
                <a:srgbClr val="FFFF00"/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.VnAvant" panose="020B7200000000000000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31853" y="4586563"/>
            <a:ext cx="41363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TiÕt tËp ®äc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0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048" y="246888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b) V× sao bÇy sãi cã thÓ tháa thuª ¨n thÞt hÕt ®µn cõu?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20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048" y="246888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c</a:t>
            </a:r>
            <a:r>
              <a:rPr lang="en-US" sz="3600" smtClean="0">
                <a:latin typeface=".VnAvant" panose="020B7200000000000000" pitchFamily="34" charset="0"/>
              </a:rPr>
              <a:t>) Em rót ra ®u­îc bµi häc g× tõ c©u chuyÖn nµy?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48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2837" y="1581649"/>
            <a:ext cx="8759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ViÕt vµo vë c©u tr¶ lêi cho c©u hái c ë môc 3</a:t>
            </a:r>
          </a:p>
          <a:p>
            <a:endParaRPr lang="en-US" sz="3600">
              <a:latin typeface=".VnAvant" panose="020B7200000000000000" pitchFamily="34" charset="0"/>
            </a:endParaRPr>
          </a:p>
          <a:p>
            <a:r>
              <a:rPr lang="en-US" sz="3600" smtClean="0">
                <a:solidFill>
                  <a:srgbClr val="FFC000"/>
                </a:solidFill>
                <a:latin typeface=".VnAvant" panose="020B7200000000000000" pitchFamily="34" charset="0"/>
              </a:rPr>
              <a:t>Em nghÜ r»ng(….)</a:t>
            </a:r>
            <a:endParaRPr lang="en-US" sz="3600">
              <a:solidFill>
                <a:srgbClr val="FFC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5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9830" y="853022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Chän tõ ng÷ ®Ó hoµn thiÖn c©u vµ viÕt c©u vµo vë</a:t>
            </a:r>
            <a:endParaRPr lang="en-US" sz="3600"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0439" y="2306208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     n«ng d©n   hèt ho¶ng  </a:t>
            </a:r>
          </a:p>
          <a:p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tiÕng kªu cøu  th¶n nhiªn</a:t>
            </a:r>
            <a:endParaRPr lang="en-US" sz="3600">
              <a:solidFill>
                <a:srgbClr val="F60A3D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821690"/>
            <a:ext cx="8759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a) NhiÒu ng­uêi (…) v× cã ®¸m ch¸y.</a:t>
            </a:r>
            <a:endParaRPr lang="en-US" sz="3600">
              <a:solidFill>
                <a:schemeClr val="accent5">
                  <a:lumMod val="60000"/>
                  <a:lumOff val="40000"/>
                </a:schemeClr>
              </a:solidFill>
              <a:latin typeface=".VnAvant" panose="020B72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12030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b</a:t>
            </a:r>
            <a:r>
              <a:rPr lang="en-US" sz="36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) C¸c b¸c(…) ®ang lµm viÖc ch¨m chØ.</a:t>
            </a:r>
            <a:endParaRPr lang="en-US" sz="3600">
              <a:solidFill>
                <a:schemeClr val="accent5">
                  <a:lumMod val="60000"/>
                  <a:lumOff val="40000"/>
                </a:schemeClr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56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Không có mô tả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36" y="222697"/>
            <a:ext cx="7856111" cy="6345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25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13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955"/>
            <a:ext cx="9144000" cy="653469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321378" y="876039"/>
            <a:ext cx="8164018" cy="487056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6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Bµi</a:t>
            </a:r>
          </a:p>
          <a:p>
            <a:pPr algn="ctr"/>
            <a:endParaRPr lang="en-US" sz="6000" b="1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  <a:p>
            <a:pPr algn="ctr"/>
            <a:r>
              <a:rPr lang="en-US" sz="6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Chó bÐ ch¨n c­­</a:t>
            </a:r>
            <a:r>
              <a:rPr lang="en-US" sz="6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­</a:t>
            </a:r>
            <a:r>
              <a:rPr lang="en-US" sz="72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ừu</a:t>
            </a:r>
            <a:r>
              <a:rPr lang="en-US" sz="6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 </a:t>
            </a:r>
          </a:p>
          <a:p>
            <a:pPr algn="ctr"/>
            <a:endParaRPr lang="en-US" sz="6000" b="1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  <a:p>
            <a:pPr algn="ctr"/>
            <a:endParaRPr lang="en-US" sz="6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78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hông có mô tả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61" b="38167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3092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70C0"/>
                </a:solidFill>
                <a:latin typeface=".VnAvant" panose="020B7200000000000000" pitchFamily="34" charset="0"/>
              </a:rPr>
              <a:t>CËu bÐ ch¨n cõu </a:t>
            </a:r>
            <a:endParaRPr lang="en-US" sz="36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5469" y="964571"/>
            <a:ext cx="86787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Cã mét chó bÐ ch¨n cõu th­u¬ng th¶ cõu gÇn ch©n nói.  Mét h«m thÊy buån qu¸, chó nghÜ ra mét trß ®ïa vui.  Chó gi¶ vê kªu to¸ng lªn: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Sãi! Sãi! Cøu t«i víi!</a:t>
            </a:r>
          </a:p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Nghe tiÕng kªu cøu, mÊy b¸c n«ng d©n ®ang lµm viÖc gÇn ®Êy tøc tèc ch¹y tíi. Nhu­ng hä kh«ng thÊy sãi ®©u. ThÊy vËy chó kho¸i chÝ l¾m.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MÊy h«m sau, chó l¹i bµy ra trß Êy. C¸c b¸c n«ng d©n l¹i ch¹y tíi. Råi mét h«m, sãi ®Õn thËt. Chó hèt ho¶ng kªu gµo xin cøu gióp. C¸c b¸c n«ng d©n nghÜ lµ chó l¹i lõa m×nh, nªn vÉn th¶n nhiªn lµm viÖc. ThÕ lµ sãi tháa thuª ¨n thÞt hÕt c¶ ®µn cõu.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6776" y="964571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38794" y="905670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84236" y="1319680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3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0875" y="2272716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6965" y="2923458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5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65118" y="3141879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63986" y="3180562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7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1000" y="4231603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70796" y="4041391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9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0319" y="4513013"/>
            <a:ext cx="563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10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90037" y="4513013"/>
            <a:ext cx="563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11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60293" y="5170416"/>
            <a:ext cx="563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12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8661" y="5399913"/>
            <a:ext cx="563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13</a:t>
            </a:r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46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70C0"/>
                </a:solidFill>
                <a:latin typeface=".VnAvant" panose="020B7200000000000000" pitchFamily="34" charset="0"/>
              </a:rPr>
              <a:t>CËu bÐ ch¨n cõu </a:t>
            </a:r>
            <a:endParaRPr lang="en-US" sz="36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392" y="964571"/>
            <a:ext cx="86787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Cã mét chó bÐ ch¨n cõu th­u¬ng th¶ cõu gÇn ch©n nói.   Mét h«m thÊy buån qu¸, chó nghÜ ra mét trß ®ïa vui.   Chó gi¶ vê kªu to¸ng lªn: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Sãi!   Sãi!  Cøu t«i víi!</a:t>
            </a:r>
          </a:p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Nghe tiÕng kªu cøu, mÊy b¸c n«ng d©n ®ang lµm viÖc gÇn ®Êy tøc tèc ch¹y tíi.  Nhu­ng hä kh«ng thÊy sãi ®©u.   ThÊy vËy chó kho¸i chÝ l¾m.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MÊy h«m sau,  chó l¹i bµy ra trß Êy.   C¸c b¸c n«ng d©n l¹i ch¹y tíi.   Råi mét h«m, sãi ®Õn thËt.  Chó hèt ho¶ng kªu gµo xin cøu gióp.   C¸c b¸c n«ng d©n nghÜ lµ chó l¹i lõa m×nh, nªn vÉn th¶n nhiªn lµm viÖc.   ThÕ lµ sãi tháa thuª ¨n thÞt hÕt c¶ ®µn cõu.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7692229" y="992699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7577461" y="99269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850600" y="148922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726429" y="188284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505093" y="140722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726429" y="2410879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112822" y="2410880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338279" y="2321261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130466" y="2804500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340244" y="3326880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407038" y="3325721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304711" y="329701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438299" y="3297019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1417336" y="376457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1521686" y="376457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540626" y="420440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5205044" y="420440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5147498" y="412872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787591" y="464423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921180" y="4644238"/>
            <a:ext cx="116445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2607420" y="464423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4209396" y="4707224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4325842" y="4707224"/>
            <a:ext cx="83936" cy="33063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1046028" y="510084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125700" y="5092404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6638681" y="510084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2288506" y="5601474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2431484" y="5640528"/>
            <a:ext cx="53049" cy="342258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7838780" y="5601473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7944556" y="561484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6575549" y="143673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1860017" y="1920919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3451160" y="2346512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98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73637" y="2490817"/>
            <a:ext cx="339067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Giải lao</a:t>
            </a:r>
            <a:endParaRPr lang="en-US" sz="8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27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70C0"/>
                </a:solidFill>
                <a:latin typeface=".VnAvant" panose="020B7200000000000000" pitchFamily="34" charset="0"/>
              </a:rPr>
              <a:t>CËu bÐ ch¨n cõu </a:t>
            </a:r>
            <a:endParaRPr lang="en-US" sz="36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5469" y="964571"/>
            <a:ext cx="86787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Cã mét chó bÐ ch¨n cõu th­u¬ng th¶ cõu gÇn ch©n nói.  Mét h«m thÊy buån qu¸, chó nghÜ ra mét trß ®ïa vui.  Chó gi¶ vê kªu to¸ng lªn: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Sãi! Sãi! Cøu t«i víi!</a:t>
            </a:r>
          </a:p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Nghe tiÕng kªu cøu, mÊy b¸c n«ng d©n ®ang lµm viÖc gÇn ®Êy tøc tèc ch¹y tíi. Nhu­ng hä kh«ng thÊy sãi ®©u. ThÊy vËy chó kho¸i chÝ l¾m.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MÊy h«m sau, chó l¹i bµy ra trß Êy. C¸c b¸c n«ng d©n l¹i ch¹y tíi. Råi mét h«m, sãi ®Õn thËt. Chó hèt ho¶ng kªu gµo xin cøu gióp. C¸c b¸c n«ng d©n nghÜ lµ chó l¹i lõa m×nh, nªn vÉn th¶n nhiªn lµm viÖc. ThÕ lµ sãi tháa thuª ¨n thÞt hÕt c¶ ®µn cõu.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90153" y="1146220"/>
            <a:ext cx="231820" cy="303941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99722" y="900579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0" name="Left Brace 19"/>
          <p:cNvSpPr/>
          <p:nvPr/>
        </p:nvSpPr>
        <p:spPr>
          <a:xfrm>
            <a:off x="164118" y="4367283"/>
            <a:ext cx="157855" cy="183192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6306" y="4661210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2</a:t>
            </a:r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53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00951" y="2529840"/>
            <a:ext cx="67318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  <a:latin typeface=".VnAvant" panose="020B7200000000000000" pitchFamily="34" charset="0"/>
              </a:rPr>
              <a:t>Tr¶ lêi c©u hái</a:t>
            </a:r>
            <a:endParaRPr lang="en-US" sz="440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18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9808" y="252374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LcParenR"/>
            </a:pPr>
            <a:r>
              <a:rPr lang="en-US" sz="3600" smtClean="0">
                <a:latin typeface=".VnAvant" panose="020B7200000000000000" pitchFamily="34" charset="0"/>
              </a:rPr>
              <a:t>Ban ®Çu, nghe tiÕng kªu cøu, mÊy b¸c n«ng d©n ®· lµm g×?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45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637</Words>
  <Application>Microsoft Office PowerPoint</Application>
  <PresentationFormat>On-screen Show (4:3)</PresentationFormat>
  <Paragraphs>50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.VnAvant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31</cp:revision>
  <dcterms:created xsi:type="dcterms:W3CDTF">2020-08-26T02:05:47Z</dcterms:created>
  <dcterms:modified xsi:type="dcterms:W3CDTF">2020-08-26T09:58:07Z</dcterms:modified>
</cp:coreProperties>
</file>